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sldIdLst>
    <p:sldId id="273" r:id="rId2"/>
    <p:sldId id="266" r:id="rId3"/>
    <p:sldId id="263" r:id="rId4"/>
    <p:sldId id="272" r:id="rId5"/>
    <p:sldId id="271" r:id="rId6"/>
    <p:sldId id="267" r:id="rId7"/>
    <p:sldId id="261" r:id="rId8"/>
    <p:sldId id="268" r:id="rId9"/>
    <p:sldId id="258" r:id="rId10"/>
    <p:sldId id="270" r:id="rId11"/>
    <p:sldId id="26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1D"/>
    <a:srgbClr val="007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03"/>
  </p:normalViewPr>
  <p:slideViewPr>
    <p:cSldViewPr snapToGrid="0">
      <p:cViewPr varScale="1">
        <p:scale>
          <a:sx n="76" d="100"/>
          <a:sy n="76" d="100"/>
        </p:scale>
        <p:origin x="21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E85EAC-BF3E-F442-8D2D-3C02623EC84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5F303C-87C5-DA44-83BC-677DAF0E6E0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517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5EAC-BF3E-F442-8D2D-3C02623EC84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303C-87C5-DA44-83BC-677DAF0E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5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5EAC-BF3E-F442-8D2D-3C02623EC84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303C-87C5-DA44-83BC-677DAF0E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1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5EAC-BF3E-F442-8D2D-3C02623EC84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303C-87C5-DA44-83BC-677DAF0E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2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DE85EAC-BF3E-F442-8D2D-3C02623EC84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65F303C-87C5-DA44-83BC-677DAF0E6E0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90538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5EAC-BF3E-F442-8D2D-3C02623EC84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303C-87C5-DA44-83BC-677DAF0E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3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5EAC-BF3E-F442-8D2D-3C02623EC84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303C-87C5-DA44-83BC-677DAF0E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90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5EAC-BF3E-F442-8D2D-3C02623EC84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303C-87C5-DA44-83BC-677DAF0E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0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5EAC-BF3E-F442-8D2D-3C02623EC84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303C-87C5-DA44-83BC-677DAF0E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4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DE85EAC-BF3E-F442-8D2D-3C02623EC84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65F303C-87C5-DA44-83BC-677DAF0E6E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1711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DE85EAC-BF3E-F442-8D2D-3C02623EC84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65F303C-87C5-DA44-83BC-677DAF0E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0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E85EAC-BF3E-F442-8D2D-3C02623EC84F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5F303C-87C5-DA44-83BC-677DAF0E6E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82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asatch.edu/whs/counseling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GLeyfdXr1g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0AB8B1-5E45-445C-AB68-377E7E3A8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A77A679-78E6-41FA-9107-84AD3DC72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D383E-7006-A8AE-A4E4-4B9E97B3E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>
            <a:normAutofit/>
          </a:bodyPr>
          <a:lstStyle/>
          <a:p>
            <a:r>
              <a:rPr lang="en-US" sz="9300"/>
              <a:t>10</a:t>
            </a:r>
            <a:r>
              <a:rPr lang="en-US" sz="9300" baseline="30000"/>
              <a:t>th</a:t>
            </a:r>
            <a:r>
              <a:rPr lang="en-US" sz="9300"/>
              <a:t> Grade PCCR:</a:t>
            </a:r>
            <a:br>
              <a:rPr lang="en-US" sz="9300"/>
            </a:br>
            <a:r>
              <a:rPr lang="en-US" sz="9300"/>
              <a:t>Exploring Options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C78A-906A-3A54-1766-4A91FB536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7442" y="5979196"/>
            <a:ext cx="8640580" cy="51190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/>
              <a:t>A quick review of important things!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/>
              <a:t>How to prepare for exploration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56445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ECD97-688D-4AE7-9838-616620200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2DF6D-6D72-4642-BFF6-26386600C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6251" y="1231506"/>
            <a:ext cx="6338958" cy="4394988"/>
          </a:xfrm>
        </p:spPr>
        <p:txBody>
          <a:bodyPr>
            <a:normAutofit/>
          </a:bodyPr>
          <a:lstStyle/>
          <a:p>
            <a:r>
              <a:rPr lang="en-US" sz="6600"/>
              <a:t>Course Selection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047FB3A-C0F9-4DD9-A4E0-B203F96AA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91A48-AE87-1F13-A434-2AC74BC78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29" y="1565556"/>
            <a:ext cx="3112442" cy="3726888"/>
          </a:xfrm>
        </p:spPr>
        <p:txBody>
          <a:bodyPr anchor="ctr">
            <a:normAutofit/>
          </a:bodyPr>
          <a:lstStyle/>
          <a:p>
            <a:pPr algn="l"/>
            <a:r>
              <a:rPr lang="en-US" sz="2800"/>
              <a:t>How do you choose?</a:t>
            </a:r>
          </a:p>
          <a:p>
            <a:pPr algn="l"/>
            <a:r>
              <a:rPr lang="en-US" sz="2800"/>
              <a:t>New classes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FCFD1D-1E9C-4E30-A7D3-F7C247FDC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7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E3874-6D44-DA1B-53DB-1C6C5D337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5449151"/>
            <a:ext cx="10318418" cy="523811"/>
          </a:xfrm>
        </p:spPr>
        <p:txBody>
          <a:bodyPr anchor="b">
            <a:normAutofit/>
          </a:bodyPr>
          <a:lstStyle/>
          <a:p>
            <a:r>
              <a:rPr lang="en-US" sz="2400">
                <a:solidFill>
                  <a:srgbClr val="2A1A00"/>
                </a:solidFill>
              </a:rPr>
              <a:t>Understanding where you’re at…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C99C7-4404-E4FA-10E5-6E5743F07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524" y="5979196"/>
            <a:ext cx="10318416" cy="396483"/>
          </a:xfrm>
        </p:spPr>
        <p:txBody>
          <a:bodyPr>
            <a:norm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Interpreting your credit evaluation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F334CBA-B2EC-BA8D-4DE5-1A30AA2E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20696"/>
            <a:ext cx="10905066" cy="35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89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C5F2-913D-B32D-2CF9-B4F96CB6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WHS Counseling Website-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the hub for everything high school!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31CD2-B577-3F5D-7B51-2D2FD72DB985}"/>
              </a:ext>
            </a:extLst>
          </p:cNvPr>
          <p:cNvSpPr txBox="1"/>
          <p:nvPr/>
        </p:nvSpPr>
        <p:spPr>
          <a:xfrm>
            <a:off x="2615738" y="1263807"/>
            <a:ext cx="6960524" cy="59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https://wasatch.edu/whs/counseling/</a:t>
            </a: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screenshot of a web page&#10;&#10;AI-generated content may be incorrect.">
            <a:extLst>
              <a:ext uri="{FF2B5EF4-FFF2-40B4-BE49-F238E27FC236}">
                <a16:creationId xmlns:a16="http://schemas.microsoft.com/office/drawing/2014/main" id="{B246B03A-91D7-47AA-763A-3BA1A330B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42" y="2139484"/>
            <a:ext cx="9871116" cy="40965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682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5"/>
          <p:cNvSpPr txBox="1"/>
          <p:nvPr/>
        </p:nvSpPr>
        <p:spPr>
          <a:xfrm>
            <a:off x="2889355" y="405318"/>
            <a:ext cx="71326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87"/>
              </a:lnSpc>
            </a:pPr>
            <a:r>
              <a:rPr lang="en-US" sz="5334" dirty="0">
                <a:solidFill>
                  <a:srgbClr val="000000"/>
                </a:solidFill>
                <a:latin typeface="Balloon Extra Bold"/>
              </a:rPr>
              <a:t>Making up Failed Credit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98841" y="1759387"/>
            <a:ext cx="8823190" cy="359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7"/>
              </a:lnSpc>
            </a:pPr>
            <a:r>
              <a:rPr lang="en-US" sz="1808" dirty="0">
                <a:solidFill>
                  <a:srgbClr val="000000"/>
                </a:solidFill>
                <a:latin typeface="Inter Bold"/>
              </a:rPr>
              <a:t>If a student receives an F in any required </a:t>
            </a:r>
            <a:r>
              <a:rPr lang="en-US" sz="1808" dirty="0" err="1">
                <a:solidFill>
                  <a:srgbClr val="000000"/>
                </a:solidFill>
                <a:latin typeface="Inter Bold"/>
              </a:rPr>
              <a:t>coursefor</a:t>
            </a:r>
            <a:r>
              <a:rPr lang="en-US" sz="1808" dirty="0">
                <a:solidFill>
                  <a:srgbClr val="000000"/>
                </a:solidFill>
                <a:latin typeface="Inter Bold"/>
              </a:rPr>
              <a:t>  for graduation, they must make it up! 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98841" y="2243658"/>
            <a:ext cx="4678616" cy="105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Ultra"/>
              </a:rPr>
              <a:t>Options include: 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Ultra"/>
              </a:rPr>
              <a:t>Teacher Credit Recovery</a:t>
            </a:r>
          </a:p>
          <a:p>
            <a:pPr>
              <a:lnSpc>
                <a:spcPts val="2800"/>
              </a:lnSpc>
            </a:pPr>
            <a:endParaRPr lang="en-US" sz="2000" dirty="0">
              <a:solidFill>
                <a:srgbClr val="000000"/>
              </a:solidFill>
              <a:latin typeface="Ultra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198841" y="3074731"/>
            <a:ext cx="4245154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Ultra"/>
              </a:rPr>
              <a:t>Eschool</a:t>
            </a:r>
            <a:r>
              <a:rPr lang="en-US" sz="2000" dirty="0">
                <a:solidFill>
                  <a:srgbClr val="000000"/>
                </a:solidFill>
                <a:latin typeface="Ultra"/>
              </a:rPr>
              <a:t> Credit Recovery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98841" y="3533011"/>
            <a:ext cx="3824733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Ultra"/>
              </a:rPr>
              <a:t>Grade Replacement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98841" y="3991291"/>
            <a:ext cx="3824733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Ultra"/>
              </a:rPr>
              <a:t>Summer School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77882" y="4829711"/>
            <a:ext cx="8340251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Ultra"/>
              </a:rPr>
              <a:t>Alternative School?   Referral to out alternative program is on an individual basis.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E91522-B6F7-BAC7-96FB-013FBE9B8689}"/>
              </a:ext>
            </a:extLst>
          </p:cNvPr>
          <p:cNvSpPr txBox="1"/>
          <p:nvPr/>
        </p:nvSpPr>
        <p:spPr>
          <a:xfrm>
            <a:off x="3862010" y="6291184"/>
            <a:ext cx="316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LAST RESORT!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33">
            <a:extLst>
              <a:ext uri="{FF2B5EF4-FFF2-40B4-BE49-F238E27FC236}">
                <a16:creationId xmlns:a16="http://schemas.microsoft.com/office/drawing/2014/main" id="{993EFF89-2C71-91BB-92B0-EB91D520D10A}"/>
              </a:ext>
            </a:extLst>
          </p:cNvPr>
          <p:cNvGrpSpPr/>
          <p:nvPr/>
        </p:nvGrpSpPr>
        <p:grpSpPr>
          <a:xfrm>
            <a:off x="741263" y="403404"/>
            <a:ext cx="3652504" cy="3281208"/>
            <a:chOff x="0" y="0"/>
            <a:chExt cx="1442965" cy="2021766"/>
          </a:xfrm>
        </p:grpSpPr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2FD3493-E7F8-597D-3FBE-94220BD7F702}"/>
                </a:ext>
              </a:extLst>
            </p:cNvPr>
            <p:cNvSpPr/>
            <p:nvPr/>
          </p:nvSpPr>
          <p:spPr>
            <a:xfrm>
              <a:off x="0" y="0"/>
              <a:ext cx="1442965" cy="2021766"/>
            </a:xfrm>
            <a:custGeom>
              <a:avLst/>
              <a:gdLst/>
              <a:ahLst/>
              <a:cxnLst/>
              <a:rect l="l" t="t" r="r" b="b"/>
              <a:pathLst>
                <a:path w="1442965" h="2021766">
                  <a:moveTo>
                    <a:pt x="72067" y="0"/>
                  </a:moveTo>
                  <a:lnTo>
                    <a:pt x="1370898" y="0"/>
                  </a:lnTo>
                  <a:cubicBezTo>
                    <a:pt x="1390011" y="0"/>
                    <a:pt x="1408341" y="7593"/>
                    <a:pt x="1421857" y="21108"/>
                  </a:cubicBezTo>
                  <a:cubicBezTo>
                    <a:pt x="1435372" y="34623"/>
                    <a:pt x="1442965" y="52954"/>
                    <a:pt x="1442965" y="72067"/>
                  </a:cubicBezTo>
                  <a:lnTo>
                    <a:pt x="1442965" y="1949699"/>
                  </a:lnTo>
                  <a:cubicBezTo>
                    <a:pt x="1442965" y="1989501"/>
                    <a:pt x="1410699" y="2021766"/>
                    <a:pt x="1370898" y="2021766"/>
                  </a:cubicBezTo>
                  <a:lnTo>
                    <a:pt x="72067" y="2021766"/>
                  </a:lnTo>
                  <a:cubicBezTo>
                    <a:pt x="32266" y="2021766"/>
                    <a:pt x="0" y="1989501"/>
                    <a:pt x="0" y="1949699"/>
                  </a:cubicBezTo>
                  <a:lnTo>
                    <a:pt x="0" y="72067"/>
                  </a:lnTo>
                  <a:cubicBezTo>
                    <a:pt x="0" y="32266"/>
                    <a:pt x="32266" y="0"/>
                    <a:pt x="72067" y="0"/>
                  </a:cubicBezTo>
                  <a:close/>
                </a:path>
              </a:pathLst>
            </a:custGeom>
            <a:solidFill>
              <a:srgbClr val="006B1D"/>
            </a:solid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51" name="TextBox 35">
              <a:extLst>
                <a:ext uri="{FF2B5EF4-FFF2-40B4-BE49-F238E27FC236}">
                  <a16:creationId xmlns:a16="http://schemas.microsoft.com/office/drawing/2014/main" id="{FB5E65B9-FE61-CB44-9810-5E96206247A5}"/>
                </a:ext>
              </a:extLst>
            </p:cNvPr>
            <p:cNvSpPr txBox="1"/>
            <p:nvPr/>
          </p:nvSpPr>
          <p:spPr>
            <a:xfrm>
              <a:off x="0" y="-38100"/>
              <a:ext cx="1442965" cy="2059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268563" y="1648136"/>
            <a:ext cx="3652504" cy="3281208"/>
            <a:chOff x="0" y="0"/>
            <a:chExt cx="1442965" cy="202176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442965" cy="2021766"/>
            </a:xfrm>
            <a:custGeom>
              <a:avLst/>
              <a:gdLst/>
              <a:ahLst/>
              <a:cxnLst/>
              <a:rect l="l" t="t" r="r" b="b"/>
              <a:pathLst>
                <a:path w="1442965" h="2021766">
                  <a:moveTo>
                    <a:pt x="72067" y="0"/>
                  </a:moveTo>
                  <a:lnTo>
                    <a:pt x="1370898" y="0"/>
                  </a:lnTo>
                  <a:cubicBezTo>
                    <a:pt x="1390011" y="0"/>
                    <a:pt x="1408341" y="7593"/>
                    <a:pt x="1421857" y="21108"/>
                  </a:cubicBezTo>
                  <a:cubicBezTo>
                    <a:pt x="1435372" y="34623"/>
                    <a:pt x="1442965" y="52954"/>
                    <a:pt x="1442965" y="72067"/>
                  </a:cubicBezTo>
                  <a:lnTo>
                    <a:pt x="1442965" y="1949699"/>
                  </a:lnTo>
                  <a:cubicBezTo>
                    <a:pt x="1442965" y="1989501"/>
                    <a:pt x="1410699" y="2021766"/>
                    <a:pt x="1370898" y="2021766"/>
                  </a:cubicBezTo>
                  <a:lnTo>
                    <a:pt x="72067" y="2021766"/>
                  </a:lnTo>
                  <a:cubicBezTo>
                    <a:pt x="32266" y="2021766"/>
                    <a:pt x="0" y="1989501"/>
                    <a:pt x="0" y="1949699"/>
                  </a:cubicBezTo>
                  <a:lnTo>
                    <a:pt x="0" y="72067"/>
                  </a:lnTo>
                  <a:cubicBezTo>
                    <a:pt x="0" y="32266"/>
                    <a:pt x="32266" y="0"/>
                    <a:pt x="72067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442965" cy="2059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8" name="TextBox 38"/>
          <p:cNvSpPr txBox="1"/>
          <p:nvPr/>
        </p:nvSpPr>
        <p:spPr>
          <a:xfrm rot="20491651">
            <a:off x="-22485" y="1188067"/>
            <a:ext cx="5215265" cy="364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chemeClr val="bg2"/>
                </a:solidFill>
                <a:latin typeface="Ultra"/>
              </a:rPr>
              <a:t>Concurrent</a:t>
            </a:r>
            <a:r>
              <a:rPr lang="en-US" sz="2400" dirty="0">
                <a:solidFill>
                  <a:schemeClr val="bg2"/>
                </a:solidFill>
                <a:latin typeface="Ultra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Ultra"/>
              </a:rPr>
              <a:t>Enrollment</a:t>
            </a:r>
            <a:r>
              <a:rPr lang="en-US" sz="2400" dirty="0">
                <a:solidFill>
                  <a:schemeClr val="bg2"/>
                </a:solidFill>
                <a:latin typeface="Ultra"/>
              </a:rPr>
              <a:t> (CE)</a:t>
            </a:r>
          </a:p>
        </p:txBody>
      </p:sp>
      <p:sp>
        <p:nvSpPr>
          <p:cNvPr id="42" name="TextBox 42"/>
          <p:cNvSpPr txBox="1"/>
          <p:nvPr/>
        </p:nvSpPr>
        <p:spPr>
          <a:xfrm rot="20436027">
            <a:off x="1446767" y="2365857"/>
            <a:ext cx="269365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chemeClr val="bg2"/>
                </a:solidFill>
                <a:latin typeface="Ultra"/>
              </a:rPr>
              <a:t>Live</a:t>
            </a:r>
            <a:r>
              <a:rPr lang="en-US" sz="2400" dirty="0">
                <a:solidFill>
                  <a:schemeClr val="bg2"/>
                </a:solidFill>
                <a:latin typeface="Ultra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Ultra"/>
              </a:rPr>
              <a:t>Interactive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813215" y="1775905"/>
            <a:ext cx="2637522" cy="3091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2"/>
              </a:lnSpc>
            </a:pPr>
            <a:r>
              <a:rPr lang="en-US" sz="5887" dirty="0">
                <a:solidFill>
                  <a:srgbClr val="FFFFFF"/>
                </a:solidFill>
                <a:latin typeface="Balloon Extra Bold"/>
              </a:rPr>
              <a:t>College </a:t>
            </a:r>
          </a:p>
          <a:p>
            <a:pPr algn="ctr">
              <a:lnSpc>
                <a:spcPts val="8242"/>
              </a:lnSpc>
            </a:pPr>
            <a:r>
              <a:rPr lang="en-US" sz="5887" dirty="0">
                <a:solidFill>
                  <a:srgbClr val="FFFFFF"/>
                </a:solidFill>
                <a:latin typeface="Balloon Extra Bold"/>
              </a:rPr>
              <a:t>Credit </a:t>
            </a:r>
          </a:p>
          <a:p>
            <a:pPr algn="ctr">
              <a:lnSpc>
                <a:spcPts val="8242"/>
              </a:lnSpc>
            </a:pPr>
            <a:r>
              <a:rPr lang="en-US" sz="5887" dirty="0">
                <a:solidFill>
                  <a:srgbClr val="FFFFFF"/>
                </a:solidFill>
                <a:latin typeface="Balloon Extra Bold"/>
              </a:rPr>
              <a:t>Options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F8DA24-A360-8822-59A3-DD7BC169AB0A}"/>
              </a:ext>
            </a:extLst>
          </p:cNvPr>
          <p:cNvSpPr txBox="1"/>
          <p:nvPr/>
        </p:nvSpPr>
        <p:spPr>
          <a:xfrm rot="20537533">
            <a:off x="2313268" y="1704406"/>
            <a:ext cx="72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OR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8258E9-86B7-A9BB-8B41-FC5F07D7A81F}"/>
              </a:ext>
            </a:extLst>
          </p:cNvPr>
          <p:cNvSpPr txBox="1"/>
          <p:nvPr/>
        </p:nvSpPr>
        <p:spPr>
          <a:xfrm>
            <a:off x="1102866" y="4008784"/>
            <a:ext cx="2813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If you are interested in the GEC or AS Degree, please contact Kristi </a:t>
            </a:r>
            <a:r>
              <a:rPr lang="en-US" sz="1600" b="1" dirty="0" err="1"/>
              <a:t>Nemelka</a:t>
            </a:r>
            <a:r>
              <a:rPr lang="en-US" sz="1600" b="1" dirty="0"/>
              <a:t>, UVU advisor assigned to Wasatch High School.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Kristi </a:t>
            </a:r>
            <a:r>
              <a:rPr lang="en-US" sz="1600" b="1" dirty="0" err="1"/>
              <a:t>Nemelka</a:t>
            </a:r>
            <a:endParaRPr lang="en-US" sz="1600" b="1" dirty="0"/>
          </a:p>
          <a:p>
            <a:pPr algn="ctr"/>
            <a:r>
              <a:rPr lang="en-US" sz="1600" b="1" dirty="0"/>
              <a:t>Kristi.Nemelka@uvu.edu</a:t>
            </a:r>
          </a:p>
          <a:p>
            <a:pPr algn="ctr"/>
            <a:r>
              <a:rPr lang="en-US" sz="1600" b="1" dirty="0"/>
              <a:t>801-863-6614</a:t>
            </a:r>
          </a:p>
        </p:txBody>
      </p:sp>
      <p:pic>
        <p:nvPicPr>
          <p:cNvPr id="1026" name="Picture 2" descr="Flag Templates | University Marketing ...">
            <a:extLst>
              <a:ext uri="{FF2B5EF4-FFF2-40B4-BE49-F238E27FC236}">
                <a16:creationId xmlns:a16="http://schemas.microsoft.com/office/drawing/2014/main" id="{F32EE27B-C85F-62A2-C571-FA82B7171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74" y="403404"/>
            <a:ext cx="1138266" cy="7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1B3CD44-C53D-36FA-4BEA-DA4550715765}"/>
              </a:ext>
            </a:extLst>
          </p:cNvPr>
          <p:cNvSpPr txBox="1"/>
          <p:nvPr/>
        </p:nvSpPr>
        <p:spPr>
          <a:xfrm>
            <a:off x="959205" y="3338592"/>
            <a:ext cx="316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Online options available</a:t>
            </a:r>
          </a:p>
        </p:txBody>
      </p:sp>
      <p:grpSp>
        <p:nvGrpSpPr>
          <p:cNvPr id="53" name="Group 33">
            <a:extLst>
              <a:ext uri="{FF2B5EF4-FFF2-40B4-BE49-F238E27FC236}">
                <a16:creationId xmlns:a16="http://schemas.microsoft.com/office/drawing/2014/main" id="{85F2ABFD-A6DC-C0EB-A2CD-362C0BEFFABB}"/>
              </a:ext>
            </a:extLst>
          </p:cNvPr>
          <p:cNvGrpSpPr/>
          <p:nvPr/>
        </p:nvGrpSpPr>
        <p:grpSpPr>
          <a:xfrm>
            <a:off x="741263" y="3822755"/>
            <a:ext cx="3652504" cy="2724758"/>
            <a:chOff x="0" y="0"/>
            <a:chExt cx="1442965" cy="2021766"/>
          </a:xfrm>
        </p:grpSpPr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6F17DA18-172A-8DCD-9DE6-EB6D2775D904}"/>
                </a:ext>
              </a:extLst>
            </p:cNvPr>
            <p:cNvSpPr/>
            <p:nvPr/>
          </p:nvSpPr>
          <p:spPr>
            <a:xfrm>
              <a:off x="0" y="0"/>
              <a:ext cx="1442965" cy="2021766"/>
            </a:xfrm>
            <a:custGeom>
              <a:avLst/>
              <a:gdLst/>
              <a:ahLst/>
              <a:cxnLst/>
              <a:rect l="l" t="t" r="r" b="b"/>
              <a:pathLst>
                <a:path w="1442965" h="2021766">
                  <a:moveTo>
                    <a:pt x="72067" y="0"/>
                  </a:moveTo>
                  <a:lnTo>
                    <a:pt x="1370898" y="0"/>
                  </a:lnTo>
                  <a:cubicBezTo>
                    <a:pt x="1390011" y="0"/>
                    <a:pt x="1408341" y="7593"/>
                    <a:pt x="1421857" y="21108"/>
                  </a:cubicBezTo>
                  <a:cubicBezTo>
                    <a:pt x="1435372" y="34623"/>
                    <a:pt x="1442965" y="52954"/>
                    <a:pt x="1442965" y="72067"/>
                  </a:cubicBezTo>
                  <a:lnTo>
                    <a:pt x="1442965" y="1949699"/>
                  </a:lnTo>
                  <a:cubicBezTo>
                    <a:pt x="1442965" y="1989501"/>
                    <a:pt x="1410699" y="2021766"/>
                    <a:pt x="1370898" y="2021766"/>
                  </a:cubicBezTo>
                  <a:lnTo>
                    <a:pt x="72067" y="2021766"/>
                  </a:lnTo>
                  <a:cubicBezTo>
                    <a:pt x="32266" y="2021766"/>
                    <a:pt x="0" y="1989501"/>
                    <a:pt x="0" y="1949699"/>
                  </a:cubicBezTo>
                  <a:lnTo>
                    <a:pt x="0" y="72067"/>
                  </a:lnTo>
                  <a:cubicBezTo>
                    <a:pt x="0" y="32266"/>
                    <a:pt x="32266" y="0"/>
                    <a:pt x="72067" y="0"/>
                  </a:cubicBezTo>
                  <a:close/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5" name="TextBox 35">
              <a:extLst>
                <a:ext uri="{FF2B5EF4-FFF2-40B4-BE49-F238E27FC236}">
                  <a16:creationId xmlns:a16="http://schemas.microsoft.com/office/drawing/2014/main" id="{2D811949-7E72-426B-0D60-9D16BE1A5F7F}"/>
                </a:ext>
              </a:extLst>
            </p:cNvPr>
            <p:cNvSpPr txBox="1"/>
            <p:nvPr/>
          </p:nvSpPr>
          <p:spPr>
            <a:xfrm>
              <a:off x="0" y="-38100"/>
              <a:ext cx="1442965" cy="2059866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1028" name="Picture 4" descr="Style Guide - MTECH">
            <a:extLst>
              <a:ext uri="{FF2B5EF4-FFF2-40B4-BE49-F238E27FC236}">
                <a16:creationId xmlns:a16="http://schemas.microsoft.com/office/drawing/2014/main" id="{7E49CDD5-8701-DDDD-0FF2-70AFF12E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31" y="1016477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gister Now for Spring AP Exams ...">
            <a:extLst>
              <a:ext uri="{FF2B5EF4-FFF2-40B4-BE49-F238E27FC236}">
                <a16:creationId xmlns:a16="http://schemas.microsoft.com/office/drawing/2014/main" id="{81B8B861-E7C7-7DB5-3AE7-77FA01091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56" y="322235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33">
            <a:extLst>
              <a:ext uri="{FF2B5EF4-FFF2-40B4-BE49-F238E27FC236}">
                <a16:creationId xmlns:a16="http://schemas.microsoft.com/office/drawing/2014/main" id="{593084F9-3F99-4D0F-0CD2-B2367104F9E0}"/>
              </a:ext>
            </a:extLst>
          </p:cNvPr>
          <p:cNvGrpSpPr/>
          <p:nvPr/>
        </p:nvGrpSpPr>
        <p:grpSpPr>
          <a:xfrm>
            <a:off x="4506579" y="3222355"/>
            <a:ext cx="3652504" cy="2724758"/>
            <a:chOff x="0" y="0"/>
            <a:chExt cx="1442965" cy="2021766"/>
          </a:xfrm>
        </p:grpSpPr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966EEB3A-D9EA-7569-705E-CC212C813508}"/>
                </a:ext>
              </a:extLst>
            </p:cNvPr>
            <p:cNvSpPr/>
            <p:nvPr/>
          </p:nvSpPr>
          <p:spPr>
            <a:xfrm>
              <a:off x="0" y="0"/>
              <a:ext cx="1442965" cy="2021766"/>
            </a:xfrm>
            <a:custGeom>
              <a:avLst/>
              <a:gdLst/>
              <a:ahLst/>
              <a:cxnLst/>
              <a:rect l="l" t="t" r="r" b="b"/>
              <a:pathLst>
                <a:path w="1442965" h="2021766">
                  <a:moveTo>
                    <a:pt x="72067" y="0"/>
                  </a:moveTo>
                  <a:lnTo>
                    <a:pt x="1370898" y="0"/>
                  </a:lnTo>
                  <a:cubicBezTo>
                    <a:pt x="1390011" y="0"/>
                    <a:pt x="1408341" y="7593"/>
                    <a:pt x="1421857" y="21108"/>
                  </a:cubicBezTo>
                  <a:cubicBezTo>
                    <a:pt x="1435372" y="34623"/>
                    <a:pt x="1442965" y="52954"/>
                    <a:pt x="1442965" y="72067"/>
                  </a:cubicBezTo>
                  <a:lnTo>
                    <a:pt x="1442965" y="1949699"/>
                  </a:lnTo>
                  <a:cubicBezTo>
                    <a:pt x="1442965" y="1989501"/>
                    <a:pt x="1410699" y="2021766"/>
                    <a:pt x="1370898" y="2021766"/>
                  </a:cubicBezTo>
                  <a:lnTo>
                    <a:pt x="72067" y="2021766"/>
                  </a:lnTo>
                  <a:cubicBezTo>
                    <a:pt x="32266" y="2021766"/>
                    <a:pt x="0" y="1989501"/>
                    <a:pt x="0" y="1949699"/>
                  </a:cubicBezTo>
                  <a:lnTo>
                    <a:pt x="0" y="72067"/>
                  </a:lnTo>
                  <a:cubicBezTo>
                    <a:pt x="0" y="32266"/>
                    <a:pt x="32266" y="0"/>
                    <a:pt x="72067" y="0"/>
                  </a:cubicBezTo>
                  <a:close/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8" name="TextBox 35">
              <a:extLst>
                <a:ext uri="{FF2B5EF4-FFF2-40B4-BE49-F238E27FC236}">
                  <a16:creationId xmlns:a16="http://schemas.microsoft.com/office/drawing/2014/main" id="{F34F4349-9AE7-DB36-9AE2-C15CFDBEBA6A}"/>
                </a:ext>
              </a:extLst>
            </p:cNvPr>
            <p:cNvSpPr txBox="1"/>
            <p:nvPr/>
          </p:nvSpPr>
          <p:spPr>
            <a:xfrm>
              <a:off x="0" y="-38100"/>
              <a:ext cx="1442965" cy="2059866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F9C375-A38D-58D6-8735-4734A549AF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730838"/>
            <a:ext cx="10515600" cy="59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USHE Scholarships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32ECC-2241-36C1-9F02-4B3C51A90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19050">
            <a:solidFill>
              <a:schemeClr val="tx1"/>
            </a:solidFill>
          </a:ln>
        </p:spPr>
        <p:txBody>
          <a:bodyPr anchor="ctr">
            <a:normAutofit fontScale="70000" lnSpcReduction="20000"/>
          </a:bodyPr>
          <a:lstStyle/>
          <a:p>
            <a:endParaRPr lang="en-US" sz="2400" dirty="0">
              <a:solidFill>
                <a:srgbClr val="000000"/>
              </a:solidFill>
              <a:latin typeface="Ultra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Ultra"/>
              </a:rPr>
              <a:t>Opportunity Scholarship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81304-3A8C-A9A9-9D95-067B45512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304815" indent="-304815">
              <a:lnSpc>
                <a:spcPts val="3016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Inter Bold"/>
              </a:rPr>
              <a:t>3.3 Cumulative GPA</a:t>
            </a:r>
          </a:p>
          <a:p>
            <a:pPr marL="304815" indent="-304815">
              <a:lnSpc>
                <a:spcPts val="3016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Inter Bold"/>
              </a:rPr>
              <a:t>3 required courses, one each, in English, math, or science</a:t>
            </a:r>
          </a:p>
          <a:p>
            <a:pPr marL="304815" indent="-304815">
              <a:lnSpc>
                <a:spcPts val="3016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Inter Bold"/>
              </a:rPr>
              <a:t>AP or Concurrent Enrollment</a:t>
            </a:r>
          </a:p>
          <a:p>
            <a:pPr marL="304815" indent="-304815">
              <a:lnSpc>
                <a:spcPts val="3016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Inter Bold"/>
              </a:rPr>
              <a:t>Complete the FAFSA</a:t>
            </a:r>
          </a:p>
          <a:p>
            <a:pPr>
              <a:lnSpc>
                <a:spcPts val="3016"/>
              </a:lnSpc>
            </a:pPr>
            <a:r>
              <a:rPr lang="en-US" sz="2800" dirty="0">
                <a:solidFill>
                  <a:srgbClr val="000000"/>
                </a:solidFill>
                <a:latin typeface="Inter Bold"/>
              </a:rPr>
              <a:t>Can be applied to any Utah public institution (traditional) + BYU-Provo and Westminster, Ensign College, Western Governor’s Univ. (No tech/trade schools)  * award to be determined by funding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10178-427C-6152-E06C-510D83C45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19050">
            <a:solidFill>
              <a:schemeClr val="tx1"/>
            </a:solidFill>
          </a:ln>
        </p:spPr>
        <p:txBody>
          <a:bodyPr anchor="ctr">
            <a:normAutofit fontScale="70000" lnSpcReduction="20000"/>
          </a:bodyPr>
          <a:lstStyle/>
          <a:p>
            <a:pPr algn="ctr"/>
            <a:endParaRPr lang="en-US" sz="2400" dirty="0">
              <a:solidFill>
                <a:srgbClr val="000000"/>
              </a:solidFill>
              <a:latin typeface="Ultra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Ultra"/>
              </a:rPr>
              <a:t>Prime Scholarship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20F394-BF0A-5F54-D9B9-E81F73C81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304815" indent="-30481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Inter Bold"/>
              </a:rPr>
              <a:t>Earn a Transform Certificate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Inter Bold"/>
              </a:rPr>
              <a:t>Complete FAFSA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Inter Bold"/>
            </a:endParaRPr>
          </a:p>
          <a:p>
            <a:r>
              <a:rPr lang="en-US" sz="3600" dirty="0">
                <a:solidFill>
                  <a:srgbClr val="000000"/>
                </a:solidFill>
                <a:latin typeface="Inter Bold"/>
              </a:rPr>
              <a:t>To earn a TRANSFORM Certificate a student must complete </a:t>
            </a:r>
            <a:r>
              <a:rPr lang="en-US" sz="3600" i="1" u="sng" dirty="0">
                <a:solidFill>
                  <a:srgbClr val="000000"/>
                </a:solidFill>
                <a:latin typeface="Inter Bold"/>
              </a:rPr>
              <a:t>one</a:t>
            </a:r>
            <a:r>
              <a:rPr lang="en-US" sz="3600" dirty="0">
                <a:solidFill>
                  <a:srgbClr val="000000"/>
                </a:solidFill>
                <a:latin typeface="Inter Bold"/>
              </a:rPr>
              <a:t> of the following options: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Inter Bold"/>
              </a:rPr>
              <a:t>1- complete 5 C.E. courses in 5 different gen ed categories </a:t>
            </a:r>
            <a:r>
              <a:rPr lang="en-US" sz="3600" b="1" dirty="0">
                <a:solidFill>
                  <a:srgbClr val="000000"/>
                </a:solidFill>
                <a:latin typeface="Inter Bold"/>
              </a:rPr>
              <a:t>OR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Inter Bold"/>
              </a:rPr>
              <a:t>2- 6 courses or 300 hours in CTE program at a Utah Technical college </a:t>
            </a:r>
            <a:r>
              <a:rPr lang="en-US" sz="3600" b="1" dirty="0">
                <a:solidFill>
                  <a:srgbClr val="000000"/>
                </a:solidFill>
                <a:latin typeface="Inter Bold"/>
              </a:rPr>
              <a:t>OR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Inter Bold"/>
              </a:rPr>
              <a:t>3- complete a youth </a:t>
            </a:r>
            <a:r>
              <a:rPr lang="en-US" sz="3600" dirty="0" err="1">
                <a:solidFill>
                  <a:srgbClr val="000000"/>
                </a:solidFill>
                <a:latin typeface="Inter Bold"/>
              </a:rPr>
              <a:t>apprecticeship</a:t>
            </a:r>
            <a:endParaRPr lang="en-US" sz="3600" dirty="0">
              <a:solidFill>
                <a:srgbClr val="000000"/>
              </a:solidFill>
              <a:latin typeface="Inter Bold"/>
            </a:endParaRPr>
          </a:p>
          <a:p>
            <a:pPr>
              <a:lnSpc>
                <a:spcPct val="150000"/>
              </a:lnSpc>
            </a:pPr>
            <a:r>
              <a:rPr lang="en-US" sz="3300" dirty="0">
                <a:solidFill>
                  <a:srgbClr val="000000"/>
                </a:solidFill>
                <a:latin typeface="Inter Bold"/>
              </a:rPr>
              <a:t>Can be applied to any Utah public institution (traditional) + BYU-Provo and Westminster, Ensign College, Western Governor’s Univ. + any public Utah Technical College *one-time award, $500</a:t>
            </a:r>
            <a:endParaRPr lang="en-US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2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16E5A-CD32-357B-3D3C-0988D70A3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/>
              <a:t>CTE PATHWAYS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657EC3-BBF5-1A8D-800B-148E176E62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3.0 credits in a specific CTE category</a:t>
            </a:r>
          </a:p>
          <a:p>
            <a:r>
              <a:rPr lang="en-US" dirty="0"/>
              <a:t>Discuss possible pathway completion with your counselor</a:t>
            </a:r>
          </a:p>
          <a:p>
            <a:r>
              <a:rPr lang="en-US" dirty="0"/>
              <a:t>Receive a medal and certificate at graduation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24D858-EEF6-3D18-B273-45BFA8E36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/>
              <a:t>NCAA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E056E-CF21-5A3E-59C6-9ADBCE8490C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students who want to play college sports</a:t>
            </a:r>
          </a:p>
          <a:p>
            <a:r>
              <a:rPr lang="en-US" dirty="0"/>
              <a:t>Must complete 16 NCAA-approved core courses</a:t>
            </a:r>
          </a:p>
          <a:p>
            <a:r>
              <a:rPr lang="en-US" dirty="0"/>
              <a:t>Discuss eligibility with your counselor</a:t>
            </a:r>
          </a:p>
          <a:p>
            <a:r>
              <a:rPr lang="en-US" dirty="0"/>
              <a:t>Register at </a:t>
            </a:r>
            <a:r>
              <a:rPr lang="en-US" b="1" dirty="0" err="1"/>
              <a:t>eligibilitycenter.org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9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DF61F47-37EC-408A-BDC8-E491FB5E5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57995-9098-42A2-8E36-8BA9015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D7303-9F53-E083-AB59-F7A62AA7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0" y="382385"/>
            <a:ext cx="8534399" cy="14137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200"/>
              <a:t>ESCHOOL OPTIONS</a:t>
            </a:r>
            <a:br>
              <a:rPr lang="en-US" sz="4400" spc="200"/>
            </a:br>
            <a:r>
              <a:rPr lang="en-US" sz="4400" spc="200"/>
              <a:t>(for original credit)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089B0-0751-06FF-5D64-C7D158054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2178528"/>
            <a:ext cx="8534400" cy="370106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</a:rPr>
              <a:t>FREE ONLINE CLASSES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</a:rPr>
              <a:t>STUDENTS MAY TAKE AN ESCHOOL CLASS IN PLACE OF AN IN-PERSON CLASS or IN ADDITION TO THEIR IN-PERSON SCHEDULE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</a:rPr>
              <a:t>ESCHOOL CLASSES ARE DONE INDEPENDENTLY, on the student’s own time. </a:t>
            </a:r>
            <a:r>
              <a:rPr lang="en-US" sz="1900" i="1">
                <a:solidFill>
                  <a:schemeClr val="tx1">
                    <a:lumMod val="65000"/>
                    <a:lumOff val="35000"/>
                  </a:schemeClr>
                </a:solidFill>
              </a:rPr>
              <a:t>WHS does not offer a place for students to work on eschool classes during the day.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>
                    <a:lumMod val="65000"/>
                    <a:lumOff val="35000"/>
                  </a:schemeClr>
                </a:solidFill>
              </a:rPr>
              <a:t>WHS ESCHOOL IS NOT DESIGNED TO BE A COMPLETE DIPLOMA PROGRAM</a:t>
            </a:r>
          </a:p>
          <a:p>
            <a:pPr indent="-228600" algn="l"/>
            <a:endParaRPr lang="en-US" sz="1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9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0EEF44-617A-1E82-A527-9B6E209C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RELEASE vs. ESCHOOL RELEASE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C2793-3ECE-9777-3A5B-F893EC78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81600"/>
          </a:xfrm>
        </p:spPr>
        <p:txBody>
          <a:bodyPr>
            <a:normAutofit/>
          </a:bodyPr>
          <a:lstStyle/>
          <a:p>
            <a:r>
              <a:rPr lang="en-US" b="1" dirty="0"/>
              <a:t>Parent release</a:t>
            </a:r>
          </a:p>
          <a:p>
            <a:pPr lvl="1"/>
            <a:r>
              <a:rPr lang="en-US" dirty="0"/>
              <a:t>No credit earned</a:t>
            </a:r>
          </a:p>
          <a:p>
            <a:pPr lvl="1"/>
            <a:r>
              <a:rPr lang="en-US" dirty="0"/>
              <a:t>11th/12</a:t>
            </a:r>
            <a:r>
              <a:rPr lang="en-US" baseline="30000" dirty="0"/>
              <a:t>th</a:t>
            </a:r>
            <a:r>
              <a:rPr lang="en-US" dirty="0"/>
              <a:t> graders, must be on track for graduation! (9</a:t>
            </a:r>
            <a:r>
              <a:rPr lang="en-US" baseline="30000" dirty="0"/>
              <a:t>th</a:t>
            </a:r>
            <a:r>
              <a:rPr lang="en-US" dirty="0"/>
              <a:t>/10</a:t>
            </a:r>
            <a:r>
              <a:rPr lang="en-US" baseline="30000" dirty="0"/>
              <a:t>th</a:t>
            </a:r>
            <a:r>
              <a:rPr lang="en-US" dirty="0"/>
              <a:t> by exception)</a:t>
            </a:r>
          </a:p>
          <a:p>
            <a:pPr lvl="1"/>
            <a:r>
              <a:rPr lang="en-US" dirty="0"/>
              <a:t>MAY NOT BE ON CAMPUS DURING A PARENT RELEASE PERIOD!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err="1"/>
              <a:t>Eschool</a:t>
            </a:r>
            <a:r>
              <a:rPr lang="en-US" b="1" dirty="0"/>
              <a:t> release </a:t>
            </a:r>
          </a:p>
          <a:p>
            <a:pPr lvl="1"/>
            <a:r>
              <a:rPr lang="en-US" dirty="0"/>
              <a:t>No credit earned</a:t>
            </a:r>
          </a:p>
          <a:p>
            <a:pPr lvl="1"/>
            <a:r>
              <a:rPr lang="en-US" dirty="0"/>
              <a:t>For students enrolled in an online course to replace an in-person class.</a:t>
            </a:r>
          </a:p>
          <a:p>
            <a:pPr lvl="1"/>
            <a:r>
              <a:rPr lang="en-US" dirty="0"/>
              <a:t>MAY NOT BE ON CAMPUS DURING AN ESCHOOL RELEASE PERIOD. </a:t>
            </a:r>
          </a:p>
        </p:txBody>
      </p:sp>
    </p:spTree>
    <p:extLst>
      <p:ext uri="{BB962C8B-B14F-4D97-AF65-F5344CB8AC3E}">
        <p14:creationId xmlns:p14="http://schemas.microsoft.com/office/powerpoint/2010/main" val="177138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FFE9066-B549-42EC-BEE6-8E3E95827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E96EB-C881-9F5B-F62F-6344BCDAE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791" y="643467"/>
            <a:ext cx="7216609" cy="4584314"/>
          </a:xfrm>
        </p:spPr>
        <p:txBody>
          <a:bodyPr anchor="b">
            <a:normAutofit/>
          </a:bodyPr>
          <a:lstStyle/>
          <a:p>
            <a:pPr algn="l"/>
            <a:r>
              <a:rPr lang="en-US" sz="6200"/>
              <a:t>Preparing yourself for exploration and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864A4-F163-B89A-9C05-1072692CC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792" y="5227781"/>
            <a:ext cx="9181896" cy="748145"/>
          </a:xfrm>
        </p:spPr>
        <p:txBody>
          <a:bodyPr>
            <a:normAutofit/>
          </a:bodyPr>
          <a:lstStyle/>
          <a:p>
            <a:pPr algn="l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99A79F-E2EF-4DCF-A366-569A81CFF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2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813576-D302-42B7-A3EC-A272625C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6CCB8-3644-FED0-E099-FB967595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038" y="4242032"/>
            <a:ext cx="10274497" cy="1734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7200" spc="800"/>
              <a:t>YouScience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D25BAD6-AA7B-43BE-870A-D587E51BE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Online Media 2" descr="Discover your future with YouScience">
            <a:hlinkClick r:id="" action="ppaction://media"/>
            <a:extLst>
              <a:ext uri="{FF2B5EF4-FFF2-40B4-BE49-F238E27FC236}">
                <a16:creationId xmlns:a16="http://schemas.microsoft.com/office/drawing/2014/main" id="{1B687D14-3940-54B3-DCC9-4810BF6F41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12191" y="643464"/>
            <a:ext cx="5798191" cy="32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9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2993</TotalTime>
  <Words>516</Words>
  <Application>Microsoft Macintosh PowerPoint</Application>
  <PresentationFormat>Widescreen</PresentationFormat>
  <Paragraphs>76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Balloon Extra Bold</vt:lpstr>
      <vt:lpstr>Gill Sans MT</vt:lpstr>
      <vt:lpstr>Impact</vt:lpstr>
      <vt:lpstr>Inter Bold</vt:lpstr>
      <vt:lpstr>Ultra</vt:lpstr>
      <vt:lpstr>Badge</vt:lpstr>
      <vt:lpstr>10th Grade PCCR: Exploring Options</vt:lpstr>
      <vt:lpstr>PowerPoint Presentation</vt:lpstr>
      <vt:lpstr>PowerPoint Presentation</vt:lpstr>
      <vt:lpstr>USHE Scholarships</vt:lpstr>
      <vt:lpstr>PowerPoint Presentation</vt:lpstr>
      <vt:lpstr>ESCHOOL OPTIONS (for original credit)</vt:lpstr>
      <vt:lpstr>PARENT RELEASE vs. ESCHOOL RELEASE</vt:lpstr>
      <vt:lpstr>Preparing yourself for exploration and opportunities</vt:lpstr>
      <vt:lpstr>YouScience</vt:lpstr>
      <vt:lpstr>Course Selection</vt:lpstr>
      <vt:lpstr>Understanding where you’re at…</vt:lpstr>
      <vt:lpstr>WHS Counseling Website-  the hub for everything high school!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COLLEEN CUMMINGS</dc:creator>
  <cp:lastModifiedBy>COLLEEN CUMMINGS</cp:lastModifiedBy>
  <cp:revision>3</cp:revision>
  <dcterms:created xsi:type="dcterms:W3CDTF">2025-02-11T20:46:58Z</dcterms:created>
  <dcterms:modified xsi:type="dcterms:W3CDTF">2025-02-13T22:40:47Z</dcterms:modified>
</cp:coreProperties>
</file>